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214" r:id="rId5"/>
    <p:sldId id="2215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26749-1603-EF7C-175A-9D16E4A090B7}" v="750" dt="2025-01-15T14:18:53.26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15/01/2025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cano_plot_(statistics)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8E6118-B132-1100-AEEF-3D662AF6E8F3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a typeface="+mn-lt"/>
                <a:cs typeface="+mn-lt"/>
              </a:rPr>
              <a:t>In this extra practice session we are going to read in a csv file that contain the result of a Differential Gene Expression analysis from </a:t>
            </a:r>
            <a:r>
              <a:rPr lang="en-GB" sz="2000" dirty="0" err="1">
                <a:ea typeface="+mn-lt"/>
                <a:cs typeface="+mn-lt"/>
              </a:rPr>
              <a:t>RNAseq</a:t>
            </a:r>
            <a:r>
              <a:rPr lang="en-GB" sz="2000" dirty="0">
                <a:ea typeface="+mn-lt"/>
                <a:cs typeface="+mn-lt"/>
              </a:rPr>
              <a:t> data.</a:t>
            </a:r>
          </a:p>
          <a:p>
            <a:r>
              <a:rPr lang="en-GB" sz="2000" dirty="0">
                <a:ea typeface="+mn-lt"/>
                <a:cs typeface="+mn-lt"/>
              </a:rPr>
              <a:t>Briefly, this dataset consists in a table where each line is a gene and the different columns contains information about the change in expression level between two experimental conditions.</a:t>
            </a:r>
          </a:p>
          <a:p>
            <a:r>
              <a:rPr lang="en-GB" sz="2000" dirty="0">
                <a:ea typeface="+mn-lt"/>
                <a:cs typeface="+mn-lt"/>
              </a:rPr>
              <a:t>The most important columns here are:</a:t>
            </a:r>
          </a:p>
          <a:p>
            <a:pPr marL="342900" indent="-342900">
              <a:buChar char="•"/>
            </a:pPr>
            <a:r>
              <a:rPr lang="en-GB" sz="2000" b="1" dirty="0" err="1">
                <a:ea typeface="+mn-lt"/>
                <a:cs typeface="+mn-lt"/>
              </a:rPr>
              <a:t>padj</a:t>
            </a:r>
            <a:r>
              <a:rPr lang="en-GB" sz="2000" b="1" dirty="0">
                <a:ea typeface="+mn-lt"/>
                <a:cs typeface="+mn-lt"/>
              </a:rPr>
              <a:t> </a:t>
            </a:r>
            <a:r>
              <a:rPr lang="en-GB" sz="2000" dirty="0">
                <a:ea typeface="+mn-lt"/>
                <a:cs typeface="+mn-lt"/>
              </a:rPr>
              <a:t>: contains the adjusted p-value (a low p-value denotes a gene whose expression is significatively different between the conditions)</a:t>
            </a:r>
          </a:p>
          <a:p>
            <a:pPr marL="342900" indent="-342900">
              <a:buChar char="•"/>
            </a:pPr>
            <a:r>
              <a:rPr lang="en-GB" sz="2000" b="1" dirty="0">
                <a:ea typeface="+mn-lt"/>
                <a:cs typeface="+mn-lt"/>
              </a:rPr>
              <a:t>log2FoldChange </a:t>
            </a:r>
            <a:r>
              <a:rPr lang="en-GB" sz="2000" dirty="0">
                <a:ea typeface="+mn-lt"/>
                <a:cs typeface="+mn-lt"/>
              </a:rPr>
              <a:t>: logarithm2 of the fold-change between the two conditions (</a:t>
            </a:r>
            <a:r>
              <a:rPr lang="en-GB" sz="2000" err="1">
                <a:ea typeface="+mn-lt"/>
                <a:cs typeface="+mn-lt"/>
              </a:rPr>
              <a:t>eg</a:t>
            </a:r>
            <a:r>
              <a:rPr lang="en-GB" sz="2000" dirty="0">
                <a:ea typeface="+mn-lt"/>
                <a:cs typeface="+mn-lt"/>
              </a:rPr>
              <a:t>, a value of 1 mean that the expressed twice a much ; -1 means that the gene is expressed half as much)</a:t>
            </a:r>
          </a:p>
          <a:p>
            <a:endParaRPr lang="en-GB" sz="2000" dirty="0">
              <a:ea typeface="+mn-lt"/>
              <a:cs typeface="+mn-lt"/>
            </a:endParaRPr>
          </a:p>
          <a:p>
            <a:r>
              <a:rPr lang="en-GB" sz="2000" dirty="0">
                <a:ea typeface="+mn-lt"/>
                <a:cs typeface="+mn-lt"/>
              </a:rPr>
              <a:t>Our goal is to quickly analyse this data and ultimately generate </a:t>
            </a:r>
            <a:endParaRPr lang="en-GB" dirty="0"/>
          </a:p>
          <a:p>
            <a:r>
              <a:rPr lang="en-GB" sz="2000" dirty="0">
                <a:ea typeface="+mn-lt"/>
                <a:cs typeface="+mn-lt"/>
              </a:rPr>
              <a:t>a </a:t>
            </a:r>
            <a:r>
              <a:rPr lang="en-GB" sz="2000" dirty="0">
                <a:ea typeface="+mn-lt"/>
                <a:cs typeface="+mn-lt"/>
                <a:hlinkClick r:id="rId3"/>
              </a:rPr>
              <a:t>volcano plot</a:t>
            </a:r>
            <a:r>
              <a:rPr lang="en-GB" sz="2000" dirty="0">
                <a:ea typeface="+mn-lt"/>
                <a:cs typeface="+mn-lt"/>
              </a:rPr>
              <a:t>, which should look somewhat like this:</a:t>
            </a:r>
            <a:endParaRPr lang="en-GB" dirty="0"/>
          </a:p>
          <a:p>
            <a:endParaRPr lang="en-GB" sz="2000" dirty="0">
              <a:ea typeface="+mn-lt"/>
              <a:cs typeface="+mn-lt"/>
            </a:endParaRPr>
          </a:p>
          <a:p>
            <a:pPr marL="457200" indent="-457200">
              <a:buChar char="•"/>
            </a:pPr>
            <a:endParaRPr lang="en-GB" sz="2000" dirty="0">
              <a:ea typeface="+mn-lt"/>
              <a:cs typeface="+mn-lt"/>
            </a:endParaRPr>
          </a:p>
          <a:p>
            <a:pPr marL="358775" indent="-358775">
              <a:buChar char="•"/>
            </a:pPr>
            <a:endParaRPr lang="en-GB" sz="2000" dirty="0"/>
          </a:p>
          <a:p>
            <a:pPr marL="358775" indent="-358775">
              <a:buChar char="•"/>
            </a:pPr>
            <a:endParaRPr lang="en-GB" sz="2000" dirty="0"/>
          </a:p>
          <a:p>
            <a:pPr marL="358775" indent="-358775">
              <a:buChar char="•"/>
            </a:pPr>
            <a:endParaRPr lang="en-GB" sz="2000" dirty="0"/>
          </a:p>
          <a:p>
            <a:pPr marL="358775" indent="-358775">
              <a:buChar char="•"/>
            </a:pPr>
            <a:endParaRPr lang="en-GB" sz="2000" dirty="0"/>
          </a:p>
          <a:p>
            <a:pPr marL="358775" indent="-358775">
              <a:buChar char="•"/>
            </a:pPr>
            <a:endParaRPr lang="en-GB" sz="2000" dirty="0"/>
          </a:p>
          <a:p>
            <a:r>
              <a:rPr lang="en-GB" sz="2000" dirty="0">
                <a:ea typeface="Tahoma"/>
                <a:cs typeface="Gill Sans Light"/>
              </a:rPr>
              <a:t>The Instructions are in the next slide. </a:t>
            </a:r>
          </a:p>
          <a:p>
            <a:r>
              <a:rPr lang="en-GB" sz="2000" dirty="0">
                <a:ea typeface="Tahoma"/>
                <a:cs typeface="Gill Sans Light"/>
              </a:rPr>
              <a:t>Reminder: You can find a solution script in the solutions/ folder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7404FA-C47F-D097-1FBE-368DB25D80E4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– extra – 1/2</a:t>
            </a:r>
            <a:endParaRPr lang="en-US" dirty="0"/>
          </a:p>
        </p:txBody>
      </p:sp>
      <p:pic>
        <p:nvPicPr>
          <p:cNvPr id="3" name="Picture 2" descr="A graph of red dots&#10;&#10;Description automatically generated">
            <a:extLst>
              <a:ext uri="{FF2B5EF4-FFF2-40B4-BE49-F238E27FC236}">
                <a16:creationId xmlns:a16="http://schemas.microsoft.com/office/drawing/2014/main" id="{D7BEC98A-D5AE-8FAF-199D-5995F5A4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326" y="3130600"/>
            <a:ext cx="5064370" cy="31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5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8E6118-B132-1100-AEEF-3D662AF6E8F3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GB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dirty="0">
                <a:ea typeface="+mn-lt"/>
                <a:cs typeface="+mn-lt"/>
              </a:rPr>
              <a:t>read the csv file </a:t>
            </a:r>
            <a:r>
              <a:rPr lang="en-GB" err="1">
                <a:ea typeface="+mn-lt"/>
                <a:cs typeface="+mn-lt"/>
              </a:rPr>
              <a:t>course_datasets</a:t>
            </a:r>
            <a:r>
              <a:rPr lang="en-GB" dirty="0">
                <a:ea typeface="+mn-lt"/>
                <a:cs typeface="+mn-lt"/>
              </a:rPr>
              <a:t>/Ruhland2016.DESeq2.results.csv as a </a:t>
            </a:r>
            <a:r>
              <a:rPr lang="en-GB" err="1">
                <a:ea typeface="+mn-lt"/>
                <a:cs typeface="+mn-lt"/>
              </a:rPr>
              <a:t>data.frame</a:t>
            </a:r>
            <a:r>
              <a:rPr lang="en-GB" dirty="0">
                <a:ea typeface="+mn-lt"/>
                <a:cs typeface="+mn-lt"/>
              </a:rPr>
              <a:t>, using the first row as row names.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>
                <a:ea typeface="+mn-lt"/>
                <a:cs typeface="+mn-lt"/>
              </a:rPr>
              <a:t>Create a new column named "significant"  which contains the text "yes" if the adjusted p-value (column </a:t>
            </a:r>
            <a:r>
              <a:rPr lang="en-GB" err="1">
                <a:ea typeface="+mn-lt"/>
                <a:cs typeface="+mn-lt"/>
              </a:rPr>
              <a:t>padj</a:t>
            </a:r>
            <a:r>
              <a:rPr lang="en-GB" dirty="0">
                <a:ea typeface="+mn-lt"/>
                <a:cs typeface="+mn-lt"/>
              </a:rPr>
              <a:t>) is below the significance threshold 0.05, and "no" otherwise.</a:t>
            </a:r>
          </a:p>
          <a:p>
            <a:pPr marL="457200" indent="-457200">
              <a:buAutoNum type="arabicPeriod"/>
            </a:pPr>
            <a:r>
              <a:rPr lang="en-GB" dirty="0">
                <a:ea typeface="+mn-lt"/>
                <a:cs typeface="+mn-lt"/>
              </a:rPr>
              <a:t>how many genes have a significant adjusted p-value?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>
                <a:ea typeface="+mn-lt"/>
                <a:cs typeface="+mn-lt"/>
              </a:rPr>
              <a:t>What is the average of the absolute value of log-fold change? (</a:t>
            </a:r>
            <a:r>
              <a:rPr lang="en-GB" err="1">
                <a:ea typeface="+mn-lt"/>
                <a:cs typeface="+mn-lt"/>
              </a:rPr>
              <a:t>nb</a:t>
            </a:r>
            <a:r>
              <a:rPr lang="en-GB" dirty="0">
                <a:ea typeface="+mn-lt"/>
                <a:cs typeface="+mn-lt"/>
              </a:rPr>
              <a:t>: you may have to google the function to compute the absolute value)</a:t>
            </a:r>
          </a:p>
          <a:p>
            <a:pPr marL="815975" lvl="1" indent="-457200">
              <a:buAutoNum type="arabicPeriod"/>
            </a:pPr>
            <a:r>
              <a:rPr lang="en-GB" dirty="0">
                <a:ea typeface="+mn-lt"/>
                <a:cs typeface="+mn-lt"/>
              </a:rPr>
              <a:t>For all genes?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+mn-lt"/>
                <a:cs typeface="+mn-lt"/>
              </a:rPr>
              <a:t>For significant genes only?</a:t>
            </a:r>
          </a:p>
          <a:p>
            <a:pPr marL="457200" indent="-457200">
              <a:buAutoNum type="arabicPeriod"/>
            </a:pPr>
            <a:r>
              <a:rPr lang="en-GB" dirty="0">
                <a:ea typeface="+mn-lt"/>
                <a:cs typeface="+mn-lt"/>
              </a:rPr>
              <a:t>creating a volcano plot</a:t>
            </a:r>
            <a:endParaRPr lang="en-GB" dirty="0"/>
          </a:p>
          <a:p>
            <a:pPr marL="815975" lvl="1" indent="-457200">
              <a:buAutoNum type="arabicPeriod"/>
            </a:pPr>
            <a:r>
              <a:rPr lang="en-GB" dirty="0">
                <a:ea typeface="+mn-lt"/>
                <a:cs typeface="+mn-lt"/>
              </a:rPr>
              <a:t>Create a new column containing  -log10( adjusted p-value ) (it will be used for the y-axis)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+mn-lt"/>
                <a:cs typeface="+mn-lt"/>
              </a:rPr>
              <a:t>basic plot: plot the log-fold change (x-axis) with -log10( adjusted p-value ) (y-axis)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+mn-lt"/>
                <a:cs typeface="+mn-lt"/>
              </a:rPr>
              <a:t>adding </a:t>
            </a:r>
            <a:r>
              <a:rPr lang="en-GB" err="1">
                <a:ea typeface="+mn-lt"/>
                <a:cs typeface="+mn-lt"/>
              </a:rPr>
              <a:t>colors</a:t>
            </a:r>
            <a:r>
              <a:rPr lang="en-GB" dirty="0">
                <a:ea typeface="+mn-lt"/>
                <a:cs typeface="+mn-lt"/>
              </a:rPr>
              <a:t>: adapt the previous plot to change the </a:t>
            </a:r>
            <a:r>
              <a:rPr lang="en-GB" err="1">
                <a:ea typeface="+mn-lt"/>
                <a:cs typeface="+mn-lt"/>
              </a:rPr>
              <a:t>pch</a:t>
            </a:r>
            <a:r>
              <a:rPr lang="en-GB" dirty="0">
                <a:ea typeface="+mn-lt"/>
                <a:cs typeface="+mn-lt"/>
              </a:rPr>
              <a:t> to 19, and </a:t>
            </a:r>
            <a:r>
              <a:rPr lang="en-GB" err="1">
                <a:ea typeface="+mn-lt"/>
                <a:cs typeface="+mn-lt"/>
              </a:rPr>
              <a:t>color</a:t>
            </a:r>
            <a:r>
              <a:rPr lang="en-GB" dirty="0">
                <a:ea typeface="+mn-lt"/>
                <a:cs typeface="+mn-lt"/>
              </a:rPr>
              <a:t> in grey non-significant genes and in reed significant ones (you can use the "significant" column we created earlier)</a:t>
            </a:r>
            <a:endParaRPr lang="en-GB" dirty="0"/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+mn-lt"/>
                <a:cs typeface="+mn-lt"/>
              </a:rPr>
              <a:t>adding threshold line: add an horizontal dashed black line to visualize the 0.05 threshold on adjusted p-value</a:t>
            </a:r>
            <a:endParaRPr lang="en-GB" dirty="0"/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+mn-lt"/>
                <a:cs typeface="+mn-lt"/>
              </a:rPr>
              <a:t>beautify: add a title, axis labels, and legend</a:t>
            </a:r>
            <a:endParaRPr lang="en-GB" dirty="0"/>
          </a:p>
          <a:p>
            <a:pPr marL="358775" indent="-358775">
              <a:buAutoNum type="arabicPeriod"/>
            </a:pP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7404FA-C47F-D097-1FBE-368DB25D80E4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– extra – 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4121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Global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146</cp:revision>
  <dcterms:created xsi:type="dcterms:W3CDTF">2023-02-23T13:26:01Z</dcterms:created>
  <dcterms:modified xsi:type="dcterms:W3CDTF">2025-01-15T14:47:56Z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